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D9D4C5-9224-4DC5-A73E-38DAE77EBF44}" type="datetimeFigureOut">
              <a:rPr lang="en-US" smtClean="0"/>
              <a:pPr/>
              <a:t>10/4/2009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E86F61-0EB6-47B9-8834-296C074DB76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7E86F61-0EB6-47B9-8834-296C074DB76D}" type="slidenum">
              <a:rPr lang="en-US" smtClean="0"/>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5246606-576A-450A-8EFB-C8C31452752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246606-576A-450A-8EFB-C8C31452752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246606-576A-450A-8EFB-C8C31452752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246606-576A-450A-8EFB-C8C31452752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5246606-576A-450A-8EFB-C8C314527524}" type="datetimeFigureOut">
              <a:rPr lang="en-US" smtClean="0"/>
              <a:pPr/>
              <a:t>10/4/2009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5246606-576A-450A-8EFB-C8C314527524}" type="datetimeFigureOut">
              <a:rPr lang="en-US" smtClean="0"/>
              <a:pPr/>
              <a:t>10/4/2009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5246606-576A-450A-8EFB-C8C314527524}" type="datetimeFigureOut">
              <a:rPr lang="en-US" smtClean="0"/>
              <a:pPr/>
              <a:t>10/4/2009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5246606-576A-450A-8EFB-C8C314527524}" type="datetimeFigureOut">
              <a:rPr lang="en-US" smtClean="0"/>
              <a:pPr/>
              <a:t>10/4/2009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246606-576A-450A-8EFB-C8C314527524}" type="datetimeFigureOut">
              <a:rPr lang="en-US" smtClean="0"/>
              <a:pPr/>
              <a:t>10/4/2009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246606-576A-450A-8EFB-C8C314527524}" type="datetimeFigureOut">
              <a:rPr lang="en-US" smtClean="0"/>
              <a:pPr/>
              <a:t>10/4/2009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246606-576A-450A-8EFB-C8C314527524}" type="datetimeFigureOut">
              <a:rPr lang="en-US" smtClean="0"/>
              <a:pPr/>
              <a:t>10/4/2009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D4E6A2-510F-4220-B9A2-6BB09A8514F4}" type="slidenum">
              <a:rPr lang="en-US" smtClean="0"/>
              <a:pPr/>
              <a:t>‹#›</a:t>
            </a:fld>
            <a:endParaRPr lang="en-US"/>
          </a:p>
        </p:txBody>
      </p:sp>
    </p:spTree>
  </p:cSld>
  <p:clrMapOvr>
    <a:masterClrMapping/>
  </p:clrMapOvr>
  <p:transition advTm="3000">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246606-576A-450A-8EFB-C8C314527524}" type="datetimeFigureOut">
              <a:rPr lang="en-US" smtClean="0"/>
              <a:pPr/>
              <a:t>10/4/2009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D4E6A2-510F-4220-B9A2-6BB09A8514F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3000">
    <p:wedg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du.gov.az/view.php?lang=az&amp;menu=19" TargetMode="External"/><Relationship Id="rId2" Type="http://schemas.openxmlformats.org/officeDocument/2006/relationships/hyperlink" Target="http://www.refugees-idps-committee.gov.az/az/laws/45.html" TargetMode="External"/><Relationship Id="rId1" Type="http://schemas.openxmlformats.org/officeDocument/2006/relationships/slideLayout" Target="../slideLayouts/slideLayout2.xml"/><Relationship Id="rId4" Type="http://schemas.openxmlformats.org/officeDocument/2006/relationships/hyperlink" Target="http://www.mia.gov.az/qulievmadat_en.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az/imgres?imgurl=http://upload.wikimedia.org/wikipedia/commons/a/a1/Khazar_Universiry_Library.JPG&amp;imgrefurl=http://commons.wikimedia.org/wiki/File:Khazar_Universiry_Library.JPG&amp;h=2016&amp;w=2688&amp;sz=2644&amp;tbnid=5TRMAPF28hurWM:&amp;tbnh=113&amp;tbnw=150&amp;prev=/images?q=khazar+university&amp;hl=az&amp;usg=__z1rKl7gijBfXBrlkHDiZmbMsjOw=&amp;ei=OeDHSsiiAprwmwPf0L05&amp;sa=X&amp;oi=image_result&amp;resnum=7&amp;ct=image"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gif"/><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772400" cy="1466850"/>
          </a:xfrm>
        </p:spPr>
        <p:txBody>
          <a:bodyPr/>
          <a:lstStyle/>
          <a:p>
            <a:r>
              <a:rPr lang="en-US" dirty="0" smtClean="0"/>
              <a:t>Higher Education</a:t>
            </a:r>
            <a:br>
              <a:rPr lang="en-US" dirty="0" smtClean="0"/>
            </a:br>
            <a:r>
              <a:rPr lang="en-US" dirty="0" smtClean="0"/>
              <a:t> in Azerbaijan</a:t>
            </a:r>
            <a:endParaRPr lang="en-US" dirty="0"/>
          </a:p>
        </p:txBody>
      </p:sp>
      <p:sp>
        <p:nvSpPr>
          <p:cNvPr id="3" name="Subtitle 2"/>
          <p:cNvSpPr>
            <a:spLocks noGrp="1"/>
          </p:cNvSpPr>
          <p:nvPr>
            <p:ph type="subTitle" idx="1"/>
          </p:nvPr>
        </p:nvSpPr>
        <p:spPr>
          <a:xfrm>
            <a:off x="1752600" y="1524000"/>
            <a:ext cx="6400800" cy="1752600"/>
          </a:xfrm>
        </p:spPr>
        <p:txBody>
          <a:bodyPr/>
          <a:lstStyle/>
          <a:p>
            <a:r>
              <a:rPr lang="en-US" dirty="0" smtClean="0"/>
              <a:t>Payment of tuition fee</a:t>
            </a:r>
          </a:p>
          <a:p>
            <a:endParaRPr lang="en-US" dirty="0"/>
          </a:p>
          <a:p>
            <a:endParaRPr lang="en-US" dirty="0" smtClean="0"/>
          </a:p>
          <a:p>
            <a:endParaRPr lang="en-US" dirty="0"/>
          </a:p>
        </p:txBody>
      </p:sp>
      <p:pic>
        <p:nvPicPr>
          <p:cNvPr id="4" name="Picture 3" descr="teacher-board.jpg"/>
          <p:cNvPicPr>
            <a:picLocks noChangeAspect="1"/>
          </p:cNvPicPr>
          <p:nvPr/>
        </p:nvPicPr>
        <p:blipFill>
          <a:blip r:embed="rId2" cstate="print"/>
          <a:stretch>
            <a:fillRect/>
          </a:stretch>
        </p:blipFill>
        <p:spPr>
          <a:xfrm>
            <a:off x="2057400" y="1981200"/>
            <a:ext cx="5486400" cy="4724400"/>
          </a:xfrm>
          <a:prstGeom prst="rect">
            <a:avLst/>
          </a:prstGeom>
        </p:spPr>
      </p:pic>
      <p:pic>
        <p:nvPicPr>
          <p:cNvPr id="2050" name="Picture 2" descr="C:\Users\Dagi\Desktop\stateSymbols_01_2.jpg"/>
          <p:cNvPicPr>
            <a:picLocks noChangeAspect="1" noChangeArrowheads="1"/>
          </p:cNvPicPr>
          <p:nvPr/>
        </p:nvPicPr>
        <p:blipFill>
          <a:blip r:embed="rId3" cstate="print"/>
          <a:srcRect/>
          <a:stretch>
            <a:fillRect/>
          </a:stretch>
        </p:blipFill>
        <p:spPr bwMode="auto">
          <a:xfrm>
            <a:off x="7086600" y="228600"/>
            <a:ext cx="1428750" cy="1504950"/>
          </a:xfrm>
          <a:prstGeom prst="rect">
            <a:avLst/>
          </a:prstGeom>
          <a:noFill/>
        </p:spPr>
      </p:pic>
    </p:spTree>
  </p:cSld>
  <p:clrMapOvr>
    <a:masterClrMapping/>
  </p:clrMapOvr>
  <p:transition spd="slow" advTm="7000">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7. You are applying for the State University</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dirty="0" smtClean="0"/>
              <a:t>As a rule, state universities  are under the control of government and they  provide social discounts that had been set by state rules. Private Universities  operate as nongovernmental organizations and pay tax thus, sometimes they do not obey social discount programs  </a:t>
            </a:r>
            <a:endParaRPr lang="en-US" dirty="0"/>
          </a:p>
        </p:txBody>
      </p:sp>
    </p:spTree>
  </p:cSld>
  <p:clrMapOvr>
    <a:masterClrMapping/>
  </p:clrMapOvr>
  <p:transition advTm="27000">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8. You are applying to the private universities</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dirty="0" smtClean="0"/>
              <a:t>However, private universities had their own scholarships and discounts and that set additional complexity to the whole process of distribution of payment of the tuition fee.</a:t>
            </a:r>
            <a:endParaRPr lang="en-US" dirty="0"/>
          </a:p>
        </p:txBody>
      </p:sp>
      <p:pic>
        <p:nvPicPr>
          <p:cNvPr id="4" name="Picture 3" descr="images.jpg"/>
          <p:cNvPicPr>
            <a:picLocks noChangeAspect="1"/>
          </p:cNvPicPr>
          <p:nvPr/>
        </p:nvPicPr>
        <p:blipFill>
          <a:blip r:embed="rId2" cstate="print"/>
          <a:stretch>
            <a:fillRect/>
          </a:stretch>
        </p:blipFill>
        <p:spPr>
          <a:xfrm>
            <a:off x="4724400" y="3657600"/>
            <a:ext cx="3862388" cy="2495550"/>
          </a:xfrm>
          <a:prstGeom prst="rect">
            <a:avLst/>
          </a:prstGeom>
        </p:spPr>
      </p:pic>
      <p:pic>
        <p:nvPicPr>
          <p:cNvPr id="1026" name="Picture 2" descr="C:\Users\Dagi\Desktop\images.jpg"/>
          <p:cNvPicPr>
            <a:picLocks noChangeAspect="1" noChangeArrowheads="1"/>
          </p:cNvPicPr>
          <p:nvPr/>
        </p:nvPicPr>
        <p:blipFill>
          <a:blip r:embed="rId3" cstate="print"/>
          <a:srcRect/>
          <a:stretch>
            <a:fillRect/>
          </a:stretch>
        </p:blipFill>
        <p:spPr bwMode="auto">
          <a:xfrm>
            <a:off x="304800" y="3810000"/>
            <a:ext cx="3581400" cy="2743200"/>
          </a:xfrm>
          <a:prstGeom prst="rect">
            <a:avLst/>
          </a:prstGeom>
          <a:noFill/>
        </p:spPr>
      </p:pic>
    </p:spTree>
  </p:cSld>
  <p:clrMapOvr>
    <a:masterClrMapping/>
  </p:clrMapOvr>
  <p:transition spd="med" advTm="31000">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Condition have been presented</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dirty="0" smtClean="0"/>
              <a:t>Above we have listed all the conditions of our decision table, so now we attempt to give the main actions. These actions depends on conditions below and are applied by state or universities.</a:t>
            </a:r>
          </a:p>
        </p:txBody>
      </p:sp>
    </p:spTree>
  </p:cSld>
  <p:clrMapOvr>
    <a:masterClrMapping/>
  </p:clrMapOvr>
  <p:transition spd="slow" advTm="17000">
    <p:cut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Actions</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dirty="0" smtClean="0"/>
              <a:t>So after passing examination students are probably subjected to following actions:</a:t>
            </a:r>
          </a:p>
          <a:p>
            <a:pPr marL="514350" indent="-514350">
              <a:buFont typeface="+mj-lt"/>
              <a:buAutoNum type="arabicPeriod"/>
            </a:pPr>
            <a:r>
              <a:rPr lang="en-US" dirty="0" smtClean="0"/>
              <a:t>Will be offered 100% discounts</a:t>
            </a:r>
          </a:p>
          <a:p>
            <a:pPr marL="514350" indent="-514350">
              <a:buFont typeface="+mj-lt"/>
              <a:buAutoNum type="arabicPeriod"/>
            </a:pPr>
            <a:r>
              <a:rPr lang="en-US" dirty="0" smtClean="0"/>
              <a:t>Will be offered 50% discounts</a:t>
            </a:r>
          </a:p>
          <a:p>
            <a:pPr marL="514350" indent="-514350">
              <a:buFont typeface="+mj-lt"/>
              <a:buAutoNum type="arabicPeriod"/>
            </a:pPr>
            <a:r>
              <a:rPr lang="en-US" dirty="0" smtClean="0"/>
              <a:t>Will be offered 25% discounts</a:t>
            </a:r>
          </a:p>
          <a:p>
            <a:pPr marL="514350" indent="-514350">
              <a:buFont typeface="+mj-lt"/>
              <a:buAutoNum type="arabicPeriod"/>
            </a:pPr>
            <a:r>
              <a:rPr lang="en-US" dirty="0" smtClean="0"/>
              <a:t>Will be granted to the President Scholarship</a:t>
            </a:r>
          </a:p>
          <a:p>
            <a:pPr marL="514350" indent="-514350">
              <a:buFont typeface="+mj-lt"/>
              <a:buAutoNum type="arabicPeriod"/>
            </a:pPr>
            <a:r>
              <a:rPr lang="en-US" dirty="0" smtClean="0"/>
              <a:t>Will not be offered any discounts</a:t>
            </a:r>
            <a:endParaRPr lang="en-US" dirty="0"/>
          </a:p>
        </p:txBody>
      </p:sp>
      <p:pic>
        <p:nvPicPr>
          <p:cNvPr id="24578" name="Picture 2"/>
          <p:cNvPicPr>
            <a:picLocks noChangeAspect="1" noChangeArrowheads="1"/>
          </p:cNvPicPr>
          <p:nvPr/>
        </p:nvPicPr>
        <p:blipFill>
          <a:blip r:embed="rId2" cstate="print"/>
          <a:srcRect/>
          <a:stretch>
            <a:fillRect/>
          </a:stretch>
        </p:blipFill>
        <p:spPr bwMode="auto">
          <a:xfrm>
            <a:off x="5943600" y="381000"/>
            <a:ext cx="2971800" cy="1143000"/>
          </a:xfrm>
          <a:prstGeom prst="rect">
            <a:avLst/>
          </a:prstGeom>
          <a:noFill/>
          <a:ln w="9525">
            <a:noFill/>
            <a:miter lim="800000"/>
            <a:headEnd/>
            <a:tailEnd/>
          </a:ln>
        </p:spPr>
      </p:pic>
    </p:spTree>
  </p:cSld>
  <p:clrMapOvr>
    <a:masterClrMapping/>
  </p:clrMapOvr>
  <p:transition advTm="18000">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Table</a:t>
            </a:r>
            <a:endParaRPr lang="en-US" dirty="0"/>
          </a:p>
        </p:txBody>
      </p:sp>
      <p:graphicFrame>
        <p:nvGraphicFramePr>
          <p:cNvPr id="4" name="Content Placeholder 3"/>
          <p:cNvGraphicFramePr>
            <a:graphicFrameLocks noGrp="1"/>
          </p:cNvGraphicFramePr>
          <p:nvPr>
            <p:ph idx="1"/>
          </p:nvPr>
        </p:nvGraphicFramePr>
        <p:xfrm>
          <a:off x="457200" y="1295400"/>
          <a:ext cx="8169590" cy="5455920"/>
        </p:xfrm>
        <a:graphic>
          <a:graphicData uri="http://schemas.openxmlformats.org/drawingml/2006/table">
            <a:tbl>
              <a:tblPr firstRow="1" bandRow="1">
                <a:effectLst>
                  <a:outerShdw blurRad="76200" dir="13500000" sy="23000" kx="1200000" algn="br" rotWithShape="0">
                    <a:prstClr val="black">
                      <a:alpha val="20000"/>
                    </a:prstClr>
                  </a:outerShdw>
                </a:effectLst>
                <a:tableStyleId>{5C22544A-7EE6-4342-B048-85BDC9FD1C3A}</a:tableStyleId>
              </a:tblPr>
              <a:tblGrid>
                <a:gridCol w="473393"/>
                <a:gridCol w="5281526"/>
                <a:gridCol w="344953"/>
                <a:gridCol w="295674"/>
                <a:gridCol w="344953"/>
                <a:gridCol w="344953"/>
                <a:gridCol w="398341"/>
                <a:gridCol w="291565"/>
                <a:gridCol w="394232"/>
              </a:tblGrid>
              <a:tr h="370840">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r>
                        <a:rPr lang="en-US" dirty="0" smtClean="0">
                          <a:solidFill>
                            <a:schemeClr val="tx1"/>
                          </a:solidFill>
                        </a:rPr>
                        <a:t>R1</a:t>
                      </a:r>
                      <a:endParaRPr lang="en-US" dirty="0">
                        <a:solidFill>
                          <a:schemeClr val="tx1"/>
                        </a:solidFill>
                      </a:endParaRPr>
                    </a:p>
                  </a:txBody>
                  <a:tcPr>
                    <a:solidFill>
                      <a:schemeClr val="accent1">
                        <a:lumMod val="20000"/>
                        <a:lumOff val="80000"/>
                      </a:schemeClr>
                    </a:solidFill>
                  </a:tcPr>
                </a:tc>
                <a:tc>
                  <a:txBody>
                    <a:bodyPr/>
                    <a:lstStyle/>
                    <a:p>
                      <a:r>
                        <a:rPr lang="en-US" dirty="0" smtClean="0">
                          <a:solidFill>
                            <a:schemeClr val="tx1"/>
                          </a:solidFill>
                        </a:rPr>
                        <a:t>R2</a:t>
                      </a:r>
                      <a:endParaRPr lang="en-US" dirty="0">
                        <a:solidFill>
                          <a:schemeClr val="tx1"/>
                        </a:solidFill>
                      </a:endParaRPr>
                    </a:p>
                  </a:txBody>
                  <a:tcPr>
                    <a:solidFill>
                      <a:schemeClr val="accent1">
                        <a:lumMod val="20000"/>
                        <a:lumOff val="80000"/>
                      </a:schemeClr>
                    </a:solidFill>
                  </a:tcPr>
                </a:tc>
                <a:tc>
                  <a:txBody>
                    <a:bodyPr/>
                    <a:lstStyle/>
                    <a:p>
                      <a:r>
                        <a:rPr lang="en-US" dirty="0" smtClean="0">
                          <a:solidFill>
                            <a:schemeClr val="tx1"/>
                          </a:solidFill>
                        </a:rPr>
                        <a:t>R3</a:t>
                      </a:r>
                      <a:endParaRPr lang="en-US" dirty="0">
                        <a:solidFill>
                          <a:schemeClr val="tx1"/>
                        </a:solidFill>
                      </a:endParaRPr>
                    </a:p>
                  </a:txBody>
                  <a:tcPr>
                    <a:solidFill>
                      <a:schemeClr val="accent1">
                        <a:lumMod val="20000"/>
                        <a:lumOff val="80000"/>
                      </a:schemeClr>
                    </a:solidFill>
                  </a:tcPr>
                </a:tc>
                <a:tc>
                  <a:txBody>
                    <a:bodyPr/>
                    <a:lstStyle/>
                    <a:p>
                      <a:r>
                        <a:rPr lang="en-US" dirty="0" smtClean="0">
                          <a:solidFill>
                            <a:schemeClr val="tx1"/>
                          </a:solidFill>
                        </a:rPr>
                        <a:t>R</a:t>
                      </a:r>
                    </a:p>
                    <a:p>
                      <a:r>
                        <a:rPr lang="en-US" dirty="0" smtClean="0">
                          <a:solidFill>
                            <a:schemeClr val="tx1"/>
                          </a:solidFill>
                        </a:rPr>
                        <a:t>4</a:t>
                      </a:r>
                      <a:endParaRPr lang="en-US" dirty="0">
                        <a:solidFill>
                          <a:schemeClr val="tx1"/>
                        </a:solidFill>
                      </a:endParaRPr>
                    </a:p>
                  </a:txBody>
                  <a:tcPr>
                    <a:solidFill>
                      <a:schemeClr val="accent1">
                        <a:lumMod val="20000"/>
                        <a:lumOff val="80000"/>
                      </a:schemeClr>
                    </a:solidFill>
                  </a:tcPr>
                </a:tc>
                <a:tc>
                  <a:txBody>
                    <a:bodyPr/>
                    <a:lstStyle/>
                    <a:p>
                      <a:pPr algn="r"/>
                      <a:r>
                        <a:rPr lang="en-US" dirty="0" smtClean="0">
                          <a:solidFill>
                            <a:schemeClr val="tx1"/>
                          </a:solidFill>
                        </a:rPr>
                        <a:t>R</a:t>
                      </a:r>
                    </a:p>
                    <a:p>
                      <a:pPr algn="r"/>
                      <a:r>
                        <a:rPr lang="en-US" dirty="0" smtClean="0">
                          <a:solidFill>
                            <a:schemeClr val="tx1"/>
                          </a:solidFill>
                        </a:rPr>
                        <a:t>5</a:t>
                      </a:r>
                      <a:endParaRPr lang="en-US" dirty="0">
                        <a:solidFill>
                          <a:schemeClr val="tx1"/>
                        </a:solidFill>
                      </a:endParaRPr>
                    </a:p>
                  </a:txBody>
                  <a:tcPr>
                    <a:solidFill>
                      <a:schemeClr val="accent1">
                        <a:lumMod val="20000"/>
                        <a:lumOff val="80000"/>
                      </a:schemeClr>
                    </a:solidFill>
                  </a:tcPr>
                </a:tc>
                <a:tc>
                  <a:txBody>
                    <a:bodyPr/>
                    <a:lstStyle/>
                    <a:p>
                      <a:r>
                        <a:rPr lang="en-US" dirty="0" smtClean="0">
                          <a:solidFill>
                            <a:schemeClr val="tx1"/>
                          </a:solidFill>
                        </a:rPr>
                        <a:t>R</a:t>
                      </a:r>
                    </a:p>
                    <a:p>
                      <a:r>
                        <a:rPr lang="en-US" dirty="0" smtClean="0">
                          <a:solidFill>
                            <a:schemeClr val="tx1"/>
                          </a:solidFill>
                        </a:rPr>
                        <a:t>6</a:t>
                      </a:r>
                      <a:endParaRPr lang="en-US" dirty="0">
                        <a:solidFill>
                          <a:schemeClr val="tx1"/>
                        </a:solidFill>
                      </a:endParaRPr>
                    </a:p>
                  </a:txBody>
                  <a:tcPr>
                    <a:solidFill>
                      <a:schemeClr val="accent1">
                        <a:lumMod val="20000"/>
                        <a:lumOff val="80000"/>
                      </a:schemeClr>
                    </a:solidFill>
                  </a:tcPr>
                </a:tc>
                <a:tc>
                  <a:txBody>
                    <a:bodyPr/>
                    <a:lstStyle/>
                    <a:p>
                      <a:r>
                        <a:rPr lang="en-US" dirty="0" smtClean="0">
                          <a:solidFill>
                            <a:schemeClr val="tx1"/>
                          </a:solidFill>
                        </a:rPr>
                        <a:t>R</a:t>
                      </a:r>
                    </a:p>
                    <a:p>
                      <a:r>
                        <a:rPr lang="en-US" dirty="0" smtClean="0">
                          <a:solidFill>
                            <a:schemeClr val="tx1"/>
                          </a:solidFill>
                        </a:rPr>
                        <a:t>7</a:t>
                      </a:r>
                      <a:endParaRPr lang="en-US" dirty="0">
                        <a:solidFill>
                          <a:schemeClr val="tx1"/>
                        </a:solidFill>
                      </a:endParaRPr>
                    </a:p>
                  </a:txBody>
                  <a:tcPr>
                    <a:solidFill>
                      <a:schemeClr val="accent1">
                        <a:lumMod val="20000"/>
                        <a:lumOff val="80000"/>
                      </a:schemeClr>
                    </a:solidFill>
                  </a:tcPr>
                </a:tc>
              </a:tr>
              <a:tr h="121920">
                <a:tc>
                  <a:txBody>
                    <a:bodyPr/>
                    <a:lstStyle/>
                    <a:p>
                      <a:r>
                        <a:rPr lang="en-US" dirty="0" smtClean="0">
                          <a:solidFill>
                            <a:schemeClr val="tx1"/>
                          </a:solidFill>
                        </a:rPr>
                        <a:t>C1</a:t>
                      </a:r>
                    </a:p>
                  </a:txBody>
                  <a:tcPr/>
                </a:tc>
                <a:tc>
                  <a:txBody>
                    <a:bodyPr/>
                    <a:lstStyle/>
                    <a:p>
                      <a:r>
                        <a:rPr lang="en-US" dirty="0" smtClean="0">
                          <a:solidFill>
                            <a:schemeClr val="tx1"/>
                          </a:solidFill>
                        </a:rPr>
                        <a:t>Have won the competition in the SAE</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c>
                  <a:txBody>
                    <a:bodyPr/>
                    <a:lstStyle/>
                    <a:p>
                      <a:endParaRPr lang="en-US" dirty="0">
                        <a:solidFill>
                          <a:schemeClr val="tx1"/>
                        </a:solidFill>
                      </a:endParaRPr>
                    </a:p>
                  </a:txBody>
                  <a:tcPr/>
                </a:tc>
                <a:tc>
                  <a:txBody>
                    <a:bodyPr/>
                    <a:lstStyle/>
                    <a:p>
                      <a:endParaRPr lang="en-US" dirty="0">
                        <a:solidFill>
                          <a:schemeClr val="tx1"/>
                        </a:solidFill>
                      </a:endParaRPr>
                    </a:p>
                  </a:txBody>
                  <a:tcPr/>
                </a:tc>
                <a:tc>
                  <a:txBody>
                    <a:bodyPr/>
                    <a:lstStyle/>
                    <a:p>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r>
              <a:tr h="370840">
                <a:tc>
                  <a:txBody>
                    <a:bodyPr/>
                    <a:lstStyle/>
                    <a:p>
                      <a:r>
                        <a:rPr lang="en-US" dirty="0" smtClean="0">
                          <a:solidFill>
                            <a:schemeClr val="tx1"/>
                          </a:solidFill>
                        </a:rPr>
                        <a:t>C2</a:t>
                      </a:r>
                      <a:endParaRPr lang="en-US" dirty="0">
                        <a:solidFill>
                          <a:schemeClr val="tx1"/>
                        </a:solidFill>
                      </a:endParaRPr>
                    </a:p>
                  </a:txBody>
                  <a:tcPr/>
                </a:tc>
                <a:tc>
                  <a:txBody>
                    <a:bodyPr/>
                    <a:lstStyle/>
                    <a:p>
                      <a:r>
                        <a:rPr lang="en-US" dirty="0" smtClean="0">
                          <a:solidFill>
                            <a:schemeClr val="tx1"/>
                          </a:solidFill>
                        </a:rPr>
                        <a:t>Is</a:t>
                      </a:r>
                      <a:r>
                        <a:rPr lang="en-US" baseline="0" dirty="0" smtClean="0">
                          <a:solidFill>
                            <a:schemeClr val="tx1"/>
                          </a:solidFill>
                        </a:rPr>
                        <a:t> refugee from the Nagorno- Karabagh</a:t>
                      </a:r>
                      <a:endParaRPr lang="en-US" dirty="0" smtClean="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c>
                  <a:txBody>
                    <a:bodyPr/>
                    <a:lstStyle/>
                    <a:p>
                      <a:endParaRPr lang="en-US" dirty="0">
                        <a:solidFill>
                          <a:schemeClr val="tx1"/>
                        </a:solidFill>
                      </a:endParaRPr>
                    </a:p>
                  </a:txBody>
                  <a:tcPr/>
                </a:tc>
                <a:tc>
                  <a:txBody>
                    <a:bodyPr/>
                    <a:lstStyle/>
                    <a:p>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r>
              <a:tr h="370840">
                <a:tc>
                  <a:txBody>
                    <a:bodyPr/>
                    <a:lstStyle/>
                    <a:p>
                      <a:r>
                        <a:rPr lang="en-US" dirty="0" smtClean="0">
                          <a:solidFill>
                            <a:schemeClr val="tx1"/>
                          </a:solidFill>
                        </a:rPr>
                        <a:t>C3</a:t>
                      </a:r>
                      <a:endParaRPr lang="en-US" dirty="0">
                        <a:solidFill>
                          <a:schemeClr val="tx1"/>
                        </a:solidFill>
                      </a:endParaRPr>
                    </a:p>
                  </a:txBody>
                  <a:tcPr/>
                </a:tc>
                <a:tc>
                  <a:txBody>
                    <a:bodyPr/>
                    <a:lstStyle/>
                    <a:p>
                      <a:r>
                        <a:rPr lang="en-US" dirty="0" smtClean="0">
                          <a:solidFill>
                            <a:schemeClr val="tx1"/>
                          </a:solidFill>
                        </a:rPr>
                        <a:t>Is the son/daughter of the National Hero </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c>
                  <a:txBody>
                    <a:bodyPr/>
                    <a:lstStyle/>
                    <a:p>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r>
              <a:tr h="370840">
                <a:tc>
                  <a:txBody>
                    <a:bodyPr/>
                    <a:lstStyle/>
                    <a:p>
                      <a:r>
                        <a:rPr lang="en-US" dirty="0" smtClean="0">
                          <a:solidFill>
                            <a:schemeClr val="tx1"/>
                          </a:solidFill>
                        </a:rPr>
                        <a:t>C4</a:t>
                      </a:r>
                    </a:p>
                  </a:txBody>
                  <a:tcPr/>
                </a:tc>
                <a:tc>
                  <a:txBody>
                    <a:bodyPr/>
                    <a:lstStyle/>
                    <a:p>
                      <a:r>
                        <a:rPr lang="en-US" dirty="0" smtClean="0">
                          <a:solidFill>
                            <a:schemeClr val="tx1"/>
                          </a:solidFill>
                        </a:rPr>
                        <a:t>Have gained</a:t>
                      </a:r>
                      <a:r>
                        <a:rPr lang="en-US" baseline="0" dirty="0" smtClean="0">
                          <a:solidFill>
                            <a:schemeClr val="tx1"/>
                          </a:solidFill>
                        </a:rPr>
                        <a:t> more than 650 pts in the SAE</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r>
              <a:tr h="370840">
                <a:tc>
                  <a:txBody>
                    <a:bodyPr/>
                    <a:lstStyle/>
                    <a:p>
                      <a:r>
                        <a:rPr lang="en-US" dirty="0" smtClean="0">
                          <a:solidFill>
                            <a:schemeClr val="tx1"/>
                          </a:solidFill>
                        </a:rPr>
                        <a:t>C5</a:t>
                      </a:r>
                      <a:endParaRPr lang="en-US" dirty="0">
                        <a:solidFill>
                          <a:schemeClr val="tx1"/>
                        </a:solidFill>
                      </a:endParaRPr>
                    </a:p>
                  </a:txBody>
                  <a:tcPr/>
                </a:tc>
                <a:tc>
                  <a:txBody>
                    <a:bodyPr/>
                    <a:lstStyle/>
                    <a:p>
                      <a:r>
                        <a:rPr lang="en-US" dirty="0" smtClean="0">
                          <a:solidFill>
                            <a:schemeClr val="tx1"/>
                          </a:solidFill>
                        </a:rPr>
                        <a:t>Is doing his/her</a:t>
                      </a:r>
                      <a:r>
                        <a:rPr lang="en-US" baseline="0" dirty="0" smtClean="0">
                          <a:solidFill>
                            <a:schemeClr val="tx1"/>
                          </a:solidFill>
                        </a:rPr>
                        <a:t> II bachelor/master degree</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r>
              <a:tr h="370840">
                <a:tc>
                  <a:txBody>
                    <a:bodyPr/>
                    <a:lstStyle/>
                    <a:p>
                      <a:r>
                        <a:rPr lang="en-US" dirty="0" smtClean="0">
                          <a:solidFill>
                            <a:schemeClr val="tx1"/>
                          </a:solidFill>
                        </a:rPr>
                        <a:t>C6</a:t>
                      </a:r>
                      <a:endParaRPr lang="en-US" dirty="0">
                        <a:solidFill>
                          <a:schemeClr val="tx1"/>
                        </a:solidFill>
                      </a:endParaRPr>
                    </a:p>
                  </a:txBody>
                  <a:tcPr/>
                </a:tc>
                <a:tc>
                  <a:txBody>
                    <a:bodyPr/>
                    <a:lstStyle/>
                    <a:p>
                      <a:r>
                        <a:rPr lang="en-US" dirty="0" smtClean="0">
                          <a:solidFill>
                            <a:schemeClr val="tx1"/>
                          </a:solidFill>
                        </a:rPr>
                        <a:t>Is going to the priority</a:t>
                      </a:r>
                      <a:r>
                        <a:rPr lang="en-US" baseline="0" dirty="0" smtClean="0">
                          <a:solidFill>
                            <a:schemeClr val="tx1"/>
                          </a:solidFill>
                        </a:rPr>
                        <a:t> directions specialities</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r>
              <a:tr h="370840">
                <a:tc>
                  <a:txBody>
                    <a:bodyPr/>
                    <a:lstStyle/>
                    <a:p>
                      <a:r>
                        <a:rPr lang="en-US" dirty="0" smtClean="0">
                          <a:solidFill>
                            <a:schemeClr val="tx1"/>
                          </a:solidFill>
                        </a:rPr>
                        <a:t>C7</a:t>
                      </a:r>
                      <a:endParaRPr lang="en-US" dirty="0">
                        <a:solidFill>
                          <a:schemeClr val="tx1"/>
                        </a:solidFill>
                      </a:endParaRPr>
                    </a:p>
                  </a:txBody>
                  <a:tcPr/>
                </a:tc>
                <a:tc>
                  <a:txBody>
                    <a:bodyPr/>
                    <a:lstStyle/>
                    <a:p>
                      <a:r>
                        <a:rPr lang="en-US" dirty="0" smtClean="0">
                          <a:solidFill>
                            <a:schemeClr val="tx1"/>
                          </a:solidFill>
                        </a:rPr>
                        <a:t>Is applying for the state universities</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r>
              <a:tr h="370840">
                <a:tc>
                  <a:txBody>
                    <a:bodyPr/>
                    <a:lstStyle/>
                    <a:p>
                      <a:r>
                        <a:rPr lang="en-US" dirty="0" smtClean="0">
                          <a:solidFill>
                            <a:schemeClr val="tx1"/>
                          </a:solidFill>
                        </a:rPr>
                        <a:t>C8</a:t>
                      </a:r>
                      <a:endParaRPr lang="en-US" dirty="0">
                        <a:solidFill>
                          <a:schemeClr val="tx1"/>
                        </a:solidFill>
                      </a:endParaRPr>
                    </a:p>
                  </a:txBody>
                  <a:tcPr/>
                </a:tc>
                <a:tc>
                  <a:txBody>
                    <a:bodyPr/>
                    <a:lstStyle/>
                    <a:p>
                      <a:r>
                        <a:rPr lang="en-US" dirty="0" smtClean="0">
                          <a:solidFill>
                            <a:schemeClr val="tx1"/>
                          </a:solidFill>
                        </a:rPr>
                        <a:t>Is</a:t>
                      </a:r>
                      <a:r>
                        <a:rPr lang="en-US" baseline="0" dirty="0" smtClean="0">
                          <a:solidFill>
                            <a:schemeClr val="tx1"/>
                          </a:solidFill>
                        </a:rPr>
                        <a:t> applying for the private universities</a:t>
                      </a:r>
                      <a:endParaRPr lang="en-US" dirty="0">
                        <a:solidFill>
                          <a:schemeClr val="tx1"/>
                        </a:solidFill>
                      </a:endParaRPr>
                    </a:p>
                  </a:txBody>
                  <a:tcPr/>
                </a:tc>
                <a:tc>
                  <a:txBody>
                    <a:bodyPr/>
                    <a:lstStyle/>
                    <a:p>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a:t>
                      </a:r>
                      <a:endParaRPr lang="en-US" dirty="0">
                        <a:solidFill>
                          <a:schemeClr val="tx1"/>
                        </a:solidFill>
                      </a:endParaRPr>
                    </a:p>
                  </a:txBody>
                  <a:tcPr/>
                </a:tc>
                <a:tc>
                  <a:txBody>
                    <a:bodyPr/>
                    <a:lstStyle/>
                    <a:p>
                      <a:r>
                        <a:rPr lang="en-US" dirty="0" smtClean="0">
                          <a:solidFill>
                            <a:schemeClr val="tx1"/>
                          </a:solidFill>
                        </a:rPr>
                        <a:t>N</a:t>
                      </a:r>
                      <a:endParaRPr lang="en-US" dirty="0">
                        <a:solidFill>
                          <a:schemeClr val="tx1"/>
                        </a:solidFill>
                      </a:endParaRPr>
                    </a:p>
                  </a:txBody>
                  <a:tcPr/>
                </a:tc>
                <a:tc>
                  <a:txBody>
                    <a:bodyPr/>
                    <a:lstStyle/>
                    <a:p>
                      <a:r>
                        <a:rPr lang="en-US" dirty="0" smtClean="0">
                          <a:solidFill>
                            <a:schemeClr val="tx1"/>
                          </a:solidFill>
                        </a:rPr>
                        <a:t>Y</a:t>
                      </a:r>
                      <a:endParaRPr lang="en-US" dirty="0">
                        <a:solidFill>
                          <a:schemeClr val="tx1"/>
                        </a:solidFill>
                      </a:endParaRPr>
                    </a:p>
                  </a:txBody>
                  <a:tcPr/>
                </a:tc>
              </a:tr>
              <a:tr h="370840">
                <a:tc>
                  <a:txBody>
                    <a:bodyPr/>
                    <a:lstStyle/>
                    <a:p>
                      <a:r>
                        <a:rPr lang="en-US" dirty="0" smtClean="0">
                          <a:solidFill>
                            <a:schemeClr val="tx1"/>
                          </a:solidFill>
                        </a:rPr>
                        <a:t>A1</a:t>
                      </a:r>
                      <a:endParaRPr lang="en-US" dirty="0">
                        <a:solidFill>
                          <a:schemeClr val="tx1"/>
                        </a:solidFill>
                      </a:endParaRPr>
                    </a:p>
                  </a:txBody>
                  <a:tcPr>
                    <a:solidFill>
                      <a:schemeClr val="tx2">
                        <a:lumMod val="60000"/>
                        <a:lumOff val="40000"/>
                      </a:schemeClr>
                    </a:solidFill>
                  </a:tcPr>
                </a:tc>
                <a:tc>
                  <a:txBody>
                    <a:bodyPr/>
                    <a:lstStyle/>
                    <a:p>
                      <a:r>
                        <a:rPr lang="en-US" b="1" dirty="0" smtClean="0">
                          <a:solidFill>
                            <a:schemeClr val="tx1"/>
                          </a:solidFill>
                        </a:rPr>
                        <a:t>Will</a:t>
                      </a:r>
                      <a:r>
                        <a:rPr lang="en-US" b="1" baseline="0" dirty="0" smtClean="0">
                          <a:solidFill>
                            <a:schemeClr val="tx1"/>
                          </a:solidFill>
                        </a:rPr>
                        <a:t> be offered 100% discount</a:t>
                      </a:r>
                      <a:endParaRPr lang="en-US" b="1"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Y</a:t>
                      </a:r>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Y</a:t>
                      </a:r>
                      <a:endParaRPr lang="en-US" dirty="0">
                        <a:solidFill>
                          <a:schemeClr val="tx1"/>
                        </a:solidFill>
                      </a:endParaRPr>
                    </a:p>
                  </a:txBody>
                  <a:tcPr>
                    <a:solidFill>
                      <a:schemeClr val="tx2">
                        <a:lumMod val="60000"/>
                        <a:lumOff val="40000"/>
                      </a:schemeClr>
                    </a:solidFill>
                  </a:tcPr>
                </a:tc>
                <a:tc>
                  <a:txBody>
                    <a:bodyPr/>
                    <a:lstStyle/>
                    <a:p>
                      <a:r>
                        <a:rPr lang="en-US" dirty="0" smtClean="0">
                          <a:solidFill>
                            <a:schemeClr val="tx1"/>
                          </a:solidFill>
                        </a:rPr>
                        <a:t>Y</a:t>
                      </a:r>
                      <a:endParaRPr lang="en-US" dirty="0">
                        <a:solidFill>
                          <a:schemeClr val="tx1"/>
                        </a:solidFill>
                      </a:endParaRPr>
                    </a:p>
                  </a:txBody>
                  <a:tcPr>
                    <a:solidFill>
                      <a:schemeClr val="tx2">
                        <a:lumMod val="60000"/>
                        <a:lumOff val="40000"/>
                      </a:schemeClr>
                    </a:solidFill>
                  </a:tcPr>
                </a:tc>
                <a:tc>
                  <a:txBody>
                    <a:bodyPr/>
                    <a:lstStyle/>
                    <a:p>
                      <a:endParaRPr lang="en-US" dirty="0">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dirty="0">
                        <a:solidFill>
                          <a:schemeClr val="tx1"/>
                        </a:solidFill>
                      </a:endParaRPr>
                    </a:p>
                  </a:txBody>
                  <a:tcPr>
                    <a:solidFill>
                      <a:schemeClr val="tx2">
                        <a:lumMod val="60000"/>
                        <a:lumOff val="40000"/>
                      </a:schemeClr>
                    </a:solidFill>
                  </a:tcPr>
                </a:tc>
              </a:tr>
              <a:tr h="370840">
                <a:tc>
                  <a:txBody>
                    <a:bodyPr/>
                    <a:lstStyle/>
                    <a:p>
                      <a:r>
                        <a:rPr lang="en-US" dirty="0" smtClean="0">
                          <a:solidFill>
                            <a:schemeClr val="tx1"/>
                          </a:solidFill>
                        </a:rPr>
                        <a:t>A2</a:t>
                      </a:r>
                      <a:endParaRPr lang="en-US" dirty="0">
                        <a:solidFill>
                          <a:schemeClr val="tx1"/>
                        </a:solidFill>
                      </a:endParaRPr>
                    </a:p>
                  </a:txBody>
                  <a:tcPr>
                    <a:solidFill>
                      <a:srgbClr val="92D050"/>
                    </a:solidFill>
                  </a:tcPr>
                </a:tc>
                <a:tc>
                  <a:txBody>
                    <a:bodyPr/>
                    <a:lstStyle/>
                    <a:p>
                      <a:r>
                        <a:rPr lang="en-US" b="1" dirty="0" smtClean="0">
                          <a:solidFill>
                            <a:schemeClr val="tx1"/>
                          </a:solidFill>
                        </a:rPr>
                        <a:t>Will be offered 50% discount</a:t>
                      </a:r>
                      <a:endParaRPr lang="en-US" b="1" dirty="0">
                        <a:solidFill>
                          <a:schemeClr val="tx1"/>
                        </a:solidFill>
                      </a:endParaRPr>
                    </a:p>
                  </a:txBody>
                  <a:tcPr>
                    <a:solidFill>
                      <a:srgbClr val="92D050"/>
                    </a:solidFill>
                  </a:tcPr>
                </a:tc>
                <a:tc>
                  <a:txBody>
                    <a:bodyPr/>
                    <a:lstStyle/>
                    <a:p>
                      <a:endParaRPr lang="en-US" dirty="0">
                        <a:solidFill>
                          <a:schemeClr val="tx1"/>
                        </a:solidFill>
                      </a:endParaRPr>
                    </a:p>
                  </a:txBody>
                  <a:tcPr>
                    <a:solidFill>
                      <a:srgbClr val="92D050"/>
                    </a:solidFill>
                  </a:tcPr>
                </a:tc>
                <a:tc>
                  <a:txBody>
                    <a:bodyPr/>
                    <a:lstStyle/>
                    <a:p>
                      <a:endParaRPr lang="en-US" dirty="0">
                        <a:solidFill>
                          <a:schemeClr val="tx1"/>
                        </a:solidFill>
                      </a:endParaRPr>
                    </a:p>
                  </a:txBody>
                  <a:tcPr>
                    <a:solidFill>
                      <a:srgbClr val="92D050"/>
                    </a:solidFill>
                  </a:tcPr>
                </a:tc>
                <a:tc>
                  <a:txBody>
                    <a:bodyPr/>
                    <a:lstStyle/>
                    <a:p>
                      <a:endParaRPr lang="en-US" dirty="0">
                        <a:solidFill>
                          <a:schemeClr val="tx1"/>
                        </a:solidFill>
                      </a:endParaRPr>
                    </a:p>
                  </a:txBody>
                  <a:tcPr>
                    <a:solidFill>
                      <a:srgbClr val="92D050"/>
                    </a:solidFill>
                  </a:tcPr>
                </a:tc>
                <a:tc>
                  <a:txBody>
                    <a:bodyPr/>
                    <a:lstStyle/>
                    <a:p>
                      <a:endParaRPr lang="en-US" dirty="0">
                        <a:solidFill>
                          <a:schemeClr val="tx1"/>
                        </a:solidFill>
                      </a:endParaRPr>
                    </a:p>
                  </a:txBody>
                  <a:tcPr>
                    <a:solidFill>
                      <a:srgbClr val="92D050"/>
                    </a:solidFill>
                  </a:tcPr>
                </a:tc>
                <a:tc>
                  <a:txBody>
                    <a:bodyPr/>
                    <a:lstStyle/>
                    <a:p>
                      <a:endParaRPr lang="en-US" dirty="0">
                        <a:solidFill>
                          <a:schemeClr val="tx1"/>
                        </a:solidFill>
                      </a:endParaRPr>
                    </a:p>
                  </a:txBody>
                  <a:tcPr>
                    <a:solidFill>
                      <a:srgbClr val="92D050"/>
                    </a:solidFill>
                  </a:tcPr>
                </a:tc>
                <a:tc>
                  <a:txBody>
                    <a:bodyPr/>
                    <a:lstStyle/>
                    <a:p>
                      <a:endParaRPr lang="en-US" dirty="0">
                        <a:solidFill>
                          <a:schemeClr val="tx1"/>
                        </a:solidFill>
                      </a:endParaRPr>
                    </a:p>
                  </a:txBody>
                  <a:tcPr>
                    <a:solidFill>
                      <a:srgbClr val="92D050"/>
                    </a:solidFill>
                  </a:tcPr>
                </a:tc>
                <a:tc>
                  <a:txBody>
                    <a:bodyPr/>
                    <a:lstStyle/>
                    <a:p>
                      <a:r>
                        <a:rPr lang="en-US" dirty="0" smtClean="0">
                          <a:solidFill>
                            <a:schemeClr val="tx1"/>
                          </a:solidFill>
                        </a:rPr>
                        <a:t>Y</a:t>
                      </a:r>
                      <a:endParaRPr lang="en-US" dirty="0">
                        <a:solidFill>
                          <a:schemeClr val="tx1"/>
                        </a:solidFill>
                      </a:endParaRPr>
                    </a:p>
                  </a:txBody>
                  <a:tcPr>
                    <a:solidFill>
                      <a:srgbClr val="92D050"/>
                    </a:solidFill>
                  </a:tcPr>
                </a:tc>
              </a:tr>
              <a:tr h="370840">
                <a:tc>
                  <a:txBody>
                    <a:bodyPr/>
                    <a:lstStyle/>
                    <a:p>
                      <a:r>
                        <a:rPr lang="en-US" dirty="0" smtClean="0">
                          <a:solidFill>
                            <a:schemeClr val="tx1"/>
                          </a:solidFill>
                        </a:rPr>
                        <a:t>A3</a:t>
                      </a:r>
                      <a:endParaRPr lang="en-US" dirty="0">
                        <a:solidFill>
                          <a:schemeClr val="tx1"/>
                        </a:solidFill>
                      </a:endParaRPr>
                    </a:p>
                  </a:txBody>
                  <a:tcPr>
                    <a:solidFill>
                      <a:schemeClr val="tx2">
                        <a:lumMod val="60000"/>
                        <a:lumOff val="40000"/>
                      </a:schemeClr>
                    </a:solidFill>
                  </a:tcPr>
                </a:tc>
                <a:tc>
                  <a:txBody>
                    <a:bodyPr/>
                    <a:lstStyle/>
                    <a:p>
                      <a:r>
                        <a:rPr lang="en-US" b="1" dirty="0" smtClean="0">
                          <a:solidFill>
                            <a:schemeClr val="tx1"/>
                          </a:solidFill>
                        </a:rPr>
                        <a:t>Will be offered 25% discount</a:t>
                      </a:r>
                      <a:endParaRPr lang="en-US" b="1" dirty="0">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r>
                        <a:rPr lang="en-US" dirty="0" smtClean="0">
                          <a:solidFill>
                            <a:schemeClr val="tx1"/>
                          </a:solidFill>
                        </a:rPr>
                        <a:t>Y</a:t>
                      </a:r>
                      <a:endParaRPr lang="en-US" dirty="0">
                        <a:solidFill>
                          <a:schemeClr val="tx1"/>
                        </a:solidFill>
                      </a:endParaRPr>
                    </a:p>
                  </a:txBody>
                  <a:tcPr>
                    <a:solidFill>
                      <a:schemeClr val="tx2">
                        <a:lumMod val="60000"/>
                        <a:lumOff val="40000"/>
                      </a:schemeClr>
                    </a:solidFill>
                  </a:tcPr>
                </a:tc>
                <a:tc>
                  <a:txBody>
                    <a:bodyPr/>
                    <a:lstStyle/>
                    <a:p>
                      <a:endParaRPr lang="en-US" dirty="0">
                        <a:solidFill>
                          <a:schemeClr val="tx1"/>
                        </a:solidFill>
                      </a:endParaRPr>
                    </a:p>
                  </a:txBody>
                  <a:tcPr>
                    <a:solidFill>
                      <a:schemeClr val="tx2">
                        <a:lumMod val="60000"/>
                        <a:lumOff val="40000"/>
                      </a:schemeClr>
                    </a:solidFill>
                  </a:tcPr>
                </a:tc>
              </a:tr>
              <a:tr h="370840">
                <a:tc>
                  <a:txBody>
                    <a:bodyPr/>
                    <a:lstStyle/>
                    <a:p>
                      <a:r>
                        <a:rPr lang="en-US" dirty="0" smtClean="0">
                          <a:solidFill>
                            <a:schemeClr val="tx1"/>
                          </a:solidFill>
                        </a:rPr>
                        <a:t>A4</a:t>
                      </a:r>
                      <a:endParaRPr lang="en-US" dirty="0">
                        <a:solidFill>
                          <a:schemeClr val="tx1"/>
                        </a:solidFill>
                      </a:endParaRPr>
                    </a:p>
                  </a:txBody>
                  <a:tcPr>
                    <a:solidFill>
                      <a:srgbClr val="92D050"/>
                    </a:solidFill>
                  </a:tcPr>
                </a:tc>
                <a:tc>
                  <a:txBody>
                    <a:bodyPr/>
                    <a:lstStyle/>
                    <a:p>
                      <a:r>
                        <a:rPr lang="en-US" b="1" dirty="0" smtClean="0">
                          <a:solidFill>
                            <a:schemeClr val="tx1"/>
                          </a:solidFill>
                        </a:rPr>
                        <a:t>Will</a:t>
                      </a:r>
                      <a:r>
                        <a:rPr lang="en-US" b="1" baseline="0" dirty="0" smtClean="0">
                          <a:solidFill>
                            <a:schemeClr val="tx1"/>
                          </a:solidFill>
                        </a:rPr>
                        <a:t> be granted to the President Scholarship</a:t>
                      </a:r>
                      <a:endParaRPr lang="en-US" b="1" dirty="0">
                        <a:solidFill>
                          <a:schemeClr val="tx1"/>
                        </a:solidFill>
                      </a:endParaRPr>
                    </a:p>
                  </a:txBody>
                  <a:tcPr>
                    <a:solidFill>
                      <a:srgbClr val="92D050"/>
                    </a:solidFill>
                  </a:tcPr>
                </a:tc>
                <a:tc>
                  <a:txBody>
                    <a:bodyPr/>
                    <a:lstStyle/>
                    <a:p>
                      <a:endParaRPr lang="en-US">
                        <a:solidFill>
                          <a:schemeClr val="tx1"/>
                        </a:solidFill>
                      </a:endParaRPr>
                    </a:p>
                  </a:txBody>
                  <a:tcPr>
                    <a:solidFill>
                      <a:srgbClr val="92D050"/>
                    </a:solidFill>
                  </a:tcPr>
                </a:tc>
                <a:tc>
                  <a:txBody>
                    <a:bodyPr/>
                    <a:lstStyle/>
                    <a:p>
                      <a:endParaRPr lang="en-US">
                        <a:solidFill>
                          <a:schemeClr val="tx1"/>
                        </a:solidFill>
                      </a:endParaRPr>
                    </a:p>
                  </a:txBody>
                  <a:tcPr>
                    <a:solidFill>
                      <a:srgbClr val="92D050"/>
                    </a:solidFill>
                  </a:tcPr>
                </a:tc>
                <a:tc>
                  <a:txBody>
                    <a:bodyPr/>
                    <a:lstStyle/>
                    <a:p>
                      <a:endParaRPr lang="en-US">
                        <a:solidFill>
                          <a:schemeClr val="tx1"/>
                        </a:solidFill>
                      </a:endParaRPr>
                    </a:p>
                  </a:txBody>
                  <a:tcPr>
                    <a:solidFill>
                      <a:srgbClr val="92D050"/>
                    </a:solidFill>
                  </a:tcPr>
                </a:tc>
                <a:tc>
                  <a:txBody>
                    <a:bodyPr/>
                    <a:lstStyle/>
                    <a:p>
                      <a:r>
                        <a:rPr lang="en-US" dirty="0" smtClean="0">
                          <a:solidFill>
                            <a:schemeClr val="tx1"/>
                          </a:solidFill>
                        </a:rPr>
                        <a:t>Y</a:t>
                      </a:r>
                      <a:endParaRPr lang="en-US" dirty="0">
                        <a:solidFill>
                          <a:schemeClr val="tx1"/>
                        </a:solidFill>
                      </a:endParaRPr>
                    </a:p>
                  </a:txBody>
                  <a:tcPr>
                    <a:solidFill>
                      <a:srgbClr val="92D050"/>
                    </a:solidFill>
                  </a:tcPr>
                </a:tc>
                <a:tc>
                  <a:txBody>
                    <a:bodyPr/>
                    <a:lstStyle/>
                    <a:p>
                      <a:endParaRPr lang="en-US">
                        <a:solidFill>
                          <a:schemeClr val="tx1"/>
                        </a:solidFill>
                      </a:endParaRPr>
                    </a:p>
                  </a:txBody>
                  <a:tcPr>
                    <a:solidFill>
                      <a:srgbClr val="92D050"/>
                    </a:solidFill>
                  </a:tcPr>
                </a:tc>
                <a:tc>
                  <a:txBody>
                    <a:bodyPr/>
                    <a:lstStyle/>
                    <a:p>
                      <a:endParaRPr lang="en-US">
                        <a:solidFill>
                          <a:schemeClr val="tx1"/>
                        </a:solidFill>
                      </a:endParaRPr>
                    </a:p>
                  </a:txBody>
                  <a:tcPr>
                    <a:solidFill>
                      <a:srgbClr val="92D050"/>
                    </a:solidFill>
                  </a:tcPr>
                </a:tc>
                <a:tc>
                  <a:txBody>
                    <a:bodyPr/>
                    <a:lstStyle/>
                    <a:p>
                      <a:endParaRPr lang="en-US" dirty="0">
                        <a:solidFill>
                          <a:schemeClr val="tx1"/>
                        </a:solidFill>
                      </a:endParaRPr>
                    </a:p>
                  </a:txBody>
                  <a:tcPr>
                    <a:solidFill>
                      <a:srgbClr val="92D050"/>
                    </a:solidFill>
                  </a:tcPr>
                </a:tc>
              </a:tr>
              <a:tr h="370840">
                <a:tc>
                  <a:txBody>
                    <a:bodyPr/>
                    <a:lstStyle/>
                    <a:p>
                      <a:r>
                        <a:rPr lang="en-US" dirty="0" smtClean="0">
                          <a:solidFill>
                            <a:schemeClr val="tx1"/>
                          </a:solidFill>
                        </a:rPr>
                        <a:t>A5</a:t>
                      </a:r>
                      <a:endParaRPr lang="en-US" dirty="0">
                        <a:solidFill>
                          <a:schemeClr val="tx1"/>
                        </a:solidFill>
                      </a:endParaRPr>
                    </a:p>
                  </a:txBody>
                  <a:tcPr>
                    <a:solidFill>
                      <a:schemeClr val="tx2">
                        <a:lumMod val="60000"/>
                        <a:lumOff val="40000"/>
                      </a:schemeClr>
                    </a:solidFill>
                  </a:tcPr>
                </a:tc>
                <a:tc>
                  <a:txBody>
                    <a:bodyPr/>
                    <a:lstStyle/>
                    <a:p>
                      <a:r>
                        <a:rPr lang="en-US" b="1" dirty="0" smtClean="0">
                          <a:solidFill>
                            <a:schemeClr val="tx1"/>
                          </a:solidFill>
                        </a:rPr>
                        <a:t>Will not</a:t>
                      </a:r>
                      <a:r>
                        <a:rPr lang="en-US" b="1" baseline="0" dirty="0" smtClean="0">
                          <a:solidFill>
                            <a:schemeClr val="tx1"/>
                          </a:solidFill>
                        </a:rPr>
                        <a:t> be offered any scholarship</a:t>
                      </a:r>
                      <a:endParaRPr lang="en-US" b="1" dirty="0">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r>
                        <a:rPr lang="en-US" dirty="0" smtClean="0">
                          <a:solidFill>
                            <a:schemeClr val="tx1"/>
                          </a:solidFill>
                        </a:rPr>
                        <a:t>Y</a:t>
                      </a:r>
                      <a:endParaRPr lang="en-US" dirty="0">
                        <a:solidFill>
                          <a:schemeClr val="tx1"/>
                        </a:solidFill>
                      </a:endParaRPr>
                    </a:p>
                  </a:txBody>
                  <a:tcPr>
                    <a:solidFill>
                      <a:schemeClr val="tx2">
                        <a:lumMod val="60000"/>
                        <a:lumOff val="40000"/>
                      </a:schemeClr>
                    </a:solidFill>
                  </a:tcPr>
                </a:tc>
                <a:tc>
                  <a:txBody>
                    <a:bodyPr/>
                    <a:lstStyle/>
                    <a:p>
                      <a:endParaRPr lang="en-US">
                        <a:solidFill>
                          <a:schemeClr val="tx1"/>
                        </a:solidFill>
                      </a:endParaRPr>
                    </a:p>
                  </a:txBody>
                  <a:tcPr>
                    <a:solidFill>
                      <a:schemeClr val="tx2">
                        <a:lumMod val="60000"/>
                        <a:lumOff val="40000"/>
                      </a:schemeClr>
                    </a:solidFill>
                  </a:tcPr>
                </a:tc>
                <a:tc>
                  <a:txBody>
                    <a:bodyPr/>
                    <a:lstStyle/>
                    <a:p>
                      <a:endParaRPr lang="en-US" dirty="0">
                        <a:solidFill>
                          <a:schemeClr val="tx1"/>
                        </a:solidFill>
                      </a:endParaRPr>
                    </a:p>
                  </a:txBody>
                  <a:tcPr>
                    <a:solidFill>
                      <a:schemeClr val="tx2">
                        <a:lumMod val="60000"/>
                        <a:lumOff val="40000"/>
                      </a:schemeClr>
                    </a:solidFill>
                  </a:tcPr>
                </a:tc>
              </a:tr>
            </a:tbl>
          </a:graphicData>
        </a:graphic>
      </p:graphicFrame>
    </p:spTree>
  </p:cSld>
  <p:clrMapOvr>
    <a:masterClrMapping/>
  </p:clrMapOvr>
  <p:transition spd="slow" advTm="30000">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References</a:t>
            </a:r>
            <a:endParaRPr lang="en-US" dirty="0">
              <a:solidFill>
                <a:srgbClr val="FF0000"/>
              </a:solidFill>
            </a:endParaRPr>
          </a:p>
        </p:txBody>
      </p:sp>
      <p:sp>
        <p:nvSpPr>
          <p:cNvPr id="3" name="Content Placeholder 2"/>
          <p:cNvSpPr>
            <a:spLocks noGrp="1"/>
          </p:cNvSpPr>
          <p:nvPr>
            <p:ph idx="1"/>
          </p:nvPr>
        </p:nvSpPr>
        <p:spPr/>
        <p:txBody>
          <a:bodyPr/>
          <a:lstStyle/>
          <a:p>
            <a:r>
              <a:rPr lang="en-US" sz="2400" dirty="0" smtClean="0">
                <a:hlinkClick r:id="rId2"/>
              </a:rPr>
              <a:t>http://www.meclis.gov.az/?/az/legislation/view/1491</a:t>
            </a:r>
          </a:p>
          <a:p>
            <a:r>
              <a:rPr lang="en-US" sz="2400" dirty="0" smtClean="0">
                <a:hlinkClick r:id="rId3"/>
              </a:rPr>
              <a:t>http://edu.gov.az/view.php?lang=az&amp;menu=19</a:t>
            </a:r>
            <a:endParaRPr lang="en-US" sz="2400" dirty="0" smtClean="0">
              <a:hlinkClick r:id="rId2"/>
            </a:endParaRPr>
          </a:p>
          <a:p>
            <a:r>
              <a:rPr lang="en-US" sz="2400" dirty="0" smtClean="0">
                <a:hlinkClick r:id="rId2"/>
              </a:rPr>
              <a:t>http://www.refugees-idps-committee.gov.az/az/laws/45.html</a:t>
            </a:r>
            <a:endParaRPr lang="en-US" sz="2400" dirty="0" smtClean="0"/>
          </a:p>
          <a:p>
            <a:r>
              <a:rPr lang="en-US" sz="2400" dirty="0" smtClean="0">
                <a:hlinkClick r:id="rId4"/>
              </a:rPr>
              <a:t>http://www.mia.gov.az/qulievmadat_en.html</a:t>
            </a:r>
            <a:endParaRPr lang="en-US" sz="2400" dirty="0" smtClean="0"/>
          </a:p>
          <a:p>
            <a:endParaRPr lang="en-US" dirty="0"/>
          </a:p>
        </p:txBody>
      </p:sp>
    </p:spTree>
  </p:cSld>
  <p:clrMapOvr>
    <a:masterClrMapping/>
  </p:clrMapOvr>
  <p:transition advTm="10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a:ln>
            <a:solidFill>
              <a:schemeClr val="bg1"/>
            </a:solidFill>
          </a:ln>
        </p:spPr>
        <p:txBody>
          <a:bodyPr/>
          <a:lstStyle/>
          <a:p>
            <a:r>
              <a:rPr lang="en-US" dirty="0" smtClean="0">
                <a:solidFill>
                  <a:srgbClr val="FF0000"/>
                </a:solidFill>
              </a:rPr>
              <a:t>Briefly about situation</a:t>
            </a:r>
            <a:endParaRPr lang="en-US"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a:buNone/>
            </a:pPr>
            <a:r>
              <a:rPr lang="en-US" sz="3600" dirty="0" smtClean="0"/>
              <a:t>Azerbaijan provides free of charge higher education to the most of citizens that have successfully taken The State Admission Examination.</a:t>
            </a:r>
          </a:p>
          <a:p>
            <a:pPr>
              <a:buNone/>
            </a:pPr>
            <a:r>
              <a:rPr lang="en-US" sz="3600" dirty="0" smtClean="0"/>
              <a:t>  Additionally there is available President scholarship, that grants the best students for 150 AZN (=140 EUR) every month, and several discounts concerning some conditions. </a:t>
            </a:r>
          </a:p>
          <a:p>
            <a:pPr>
              <a:buNone/>
            </a:pPr>
            <a:endParaRPr lang="en-US" dirty="0"/>
          </a:p>
        </p:txBody>
      </p:sp>
    </p:spTree>
  </p:cSld>
  <p:clrMapOvr>
    <a:masterClrMapping/>
  </p:clrMapOvr>
  <p:transition advTm="15000">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Conditions</a:t>
            </a:r>
            <a:r>
              <a:rPr lang="en-US" dirty="0" smtClean="0"/>
              <a:t>	</a:t>
            </a:r>
            <a:endParaRPr lang="en-US" dirty="0"/>
          </a:p>
        </p:txBody>
      </p:sp>
      <p:sp>
        <p:nvSpPr>
          <p:cNvPr id="3" name="Content Placeholder 2"/>
          <p:cNvSpPr>
            <a:spLocks noGrp="1"/>
          </p:cNvSpPr>
          <p:nvPr>
            <p:ph idx="1"/>
          </p:nvPr>
        </p:nvSpPr>
        <p:spPr/>
        <p:txBody>
          <a:bodyPr/>
          <a:lstStyle/>
          <a:p>
            <a:pPr>
              <a:buNone/>
            </a:pPr>
            <a:r>
              <a:rPr lang="en-US" dirty="0" smtClean="0"/>
              <a:t>The main conditions that influence on the final tuition fee are listed below. Additional informational  references are available here as well. </a:t>
            </a:r>
            <a:r>
              <a:rPr lang="en-US" dirty="0" smtClean="0"/>
              <a:t>So let’s go to conditions :</a:t>
            </a:r>
            <a:endParaRPr lang="en-US" dirty="0" smtClean="0"/>
          </a:p>
          <a:p>
            <a:pPr>
              <a:buNone/>
            </a:pPr>
            <a:endParaRPr lang="en-US" dirty="0"/>
          </a:p>
          <a:p>
            <a:pPr>
              <a:buNone/>
            </a:pPr>
            <a:endParaRPr lang="en-US" dirty="0" smtClean="0"/>
          </a:p>
          <a:p>
            <a:pPr>
              <a:buNone/>
            </a:pPr>
            <a:endParaRPr lang="en-US" dirty="0"/>
          </a:p>
        </p:txBody>
      </p:sp>
      <p:pic>
        <p:nvPicPr>
          <p:cNvPr id="10242" name="Picture 2" descr="http://commons.wikimedia.org/wiki/File:Khazar_Universiry_Library.JPG">
            <a:hlinkClick r:id="rId2"/>
          </p:cNvPr>
          <p:cNvPicPr>
            <a:picLocks noChangeAspect="1" noChangeArrowheads="1"/>
          </p:cNvPicPr>
          <p:nvPr/>
        </p:nvPicPr>
        <p:blipFill>
          <a:blip r:embed="rId3" cstate="print"/>
          <a:srcRect/>
          <a:stretch>
            <a:fillRect/>
          </a:stretch>
        </p:blipFill>
        <p:spPr bwMode="auto">
          <a:xfrm>
            <a:off x="838200" y="3657600"/>
            <a:ext cx="2057400" cy="2362200"/>
          </a:xfrm>
          <a:prstGeom prst="rect">
            <a:avLst/>
          </a:prstGeom>
          <a:noFill/>
        </p:spPr>
      </p:pic>
      <p:pic>
        <p:nvPicPr>
          <p:cNvPr id="10249" name="Picture 9" descr="C:\Users\Dagi\Desktop\cit2.gif"/>
          <p:cNvPicPr>
            <a:picLocks noChangeAspect="1" noChangeArrowheads="1"/>
          </p:cNvPicPr>
          <p:nvPr/>
        </p:nvPicPr>
        <p:blipFill>
          <a:blip r:embed="rId4" cstate="print"/>
          <a:srcRect/>
          <a:stretch>
            <a:fillRect/>
          </a:stretch>
        </p:blipFill>
        <p:spPr bwMode="auto">
          <a:xfrm>
            <a:off x="3124200" y="3733800"/>
            <a:ext cx="1700212" cy="342900"/>
          </a:xfrm>
          <a:prstGeom prst="rect">
            <a:avLst/>
          </a:prstGeom>
          <a:noFill/>
        </p:spPr>
      </p:pic>
      <p:pic>
        <p:nvPicPr>
          <p:cNvPr id="10250" name="Picture 10" descr="C:\Users\Dagi\Desktop\cit1.gif"/>
          <p:cNvPicPr>
            <a:picLocks noChangeAspect="1" noChangeArrowheads="1"/>
          </p:cNvPicPr>
          <p:nvPr/>
        </p:nvPicPr>
        <p:blipFill>
          <a:blip r:embed="rId5" cstate="print"/>
          <a:srcRect/>
          <a:stretch>
            <a:fillRect/>
          </a:stretch>
        </p:blipFill>
        <p:spPr bwMode="auto">
          <a:xfrm>
            <a:off x="5791200" y="3657600"/>
            <a:ext cx="1266825" cy="342900"/>
          </a:xfrm>
          <a:prstGeom prst="rect">
            <a:avLst/>
          </a:prstGeom>
          <a:noFill/>
        </p:spPr>
      </p:pic>
      <p:pic>
        <p:nvPicPr>
          <p:cNvPr id="10251" name="Picture 11" descr="C:\Users\Dagi\Desktop\tehsil_portali.jpg"/>
          <p:cNvPicPr>
            <a:picLocks noChangeAspect="1" noChangeArrowheads="1"/>
          </p:cNvPicPr>
          <p:nvPr/>
        </p:nvPicPr>
        <p:blipFill>
          <a:blip r:embed="rId6" cstate="print"/>
          <a:srcRect/>
          <a:stretch>
            <a:fillRect/>
          </a:stretch>
        </p:blipFill>
        <p:spPr bwMode="auto">
          <a:xfrm>
            <a:off x="4267200" y="4800600"/>
            <a:ext cx="2076450" cy="781050"/>
          </a:xfrm>
          <a:prstGeom prst="rect">
            <a:avLst/>
          </a:prstGeom>
          <a:noFill/>
        </p:spPr>
      </p:pic>
    </p:spTree>
  </p:cSld>
  <p:clrMapOvr>
    <a:masterClrMapping/>
  </p:clrMapOvr>
  <p:transition advTm="15000">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a:solidFill>
            <a:schemeClr val="bg1"/>
          </a:solidFill>
        </p:spPr>
        <p:txBody>
          <a:bodyPr>
            <a:noAutofit/>
          </a:bodyPr>
          <a:lstStyle/>
          <a:p>
            <a:r>
              <a:rPr lang="en-US" sz="3600" dirty="0" smtClean="0">
                <a:solidFill>
                  <a:srgbClr val="FF0000"/>
                </a:solidFill>
              </a:rPr>
              <a:t>1. You have won in the competition during the State Admission Examination</a:t>
            </a:r>
            <a:endParaRPr lang="en-US" sz="3600" dirty="0">
              <a:solidFill>
                <a:srgbClr val="FF0000"/>
              </a:solidFill>
            </a:endParaRPr>
          </a:p>
        </p:txBody>
      </p:sp>
      <p:sp>
        <p:nvSpPr>
          <p:cNvPr id="3" name="Content Placeholder 2"/>
          <p:cNvSpPr>
            <a:spLocks noGrp="1"/>
          </p:cNvSpPr>
          <p:nvPr>
            <p:ph idx="1"/>
          </p:nvPr>
        </p:nvSpPr>
        <p:spPr/>
        <p:txBody>
          <a:bodyPr/>
          <a:lstStyle/>
          <a:p>
            <a:pPr>
              <a:buNone/>
            </a:pPr>
            <a:r>
              <a:rPr lang="en-US" dirty="0" smtClean="0"/>
              <a:t>Competition took place directly during the exams. Every </a:t>
            </a:r>
            <a:r>
              <a:rPr lang="en-US" dirty="0"/>
              <a:t>s</a:t>
            </a:r>
            <a:r>
              <a:rPr lang="en-US" dirty="0" smtClean="0"/>
              <a:t>peciality  gives vacant places that will be paid by government. In order to enter this speciality, university entrant have to be among the best who have applied. </a:t>
            </a:r>
            <a:endParaRPr lang="en-US" dirty="0"/>
          </a:p>
        </p:txBody>
      </p:sp>
      <p:pic>
        <p:nvPicPr>
          <p:cNvPr id="4" name="Picture 3" descr="picb_751.gif"/>
          <p:cNvPicPr>
            <a:picLocks noChangeAspect="1"/>
          </p:cNvPicPr>
          <p:nvPr/>
        </p:nvPicPr>
        <p:blipFill>
          <a:blip r:embed="rId2" cstate="print"/>
          <a:stretch>
            <a:fillRect/>
          </a:stretch>
        </p:blipFill>
        <p:spPr>
          <a:xfrm>
            <a:off x="2590800" y="4191000"/>
            <a:ext cx="3429000" cy="2362200"/>
          </a:xfrm>
          <a:prstGeom prst="rect">
            <a:avLst/>
          </a:prstGeom>
        </p:spPr>
      </p:pic>
    </p:spTree>
  </p:cSld>
  <p:clrMapOvr>
    <a:masterClrMapping/>
  </p:clrMapOvr>
  <p:transition advTm="15000">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2.You are a refugee from the </a:t>
            </a:r>
            <a:r>
              <a:rPr lang="en-US" dirty="0" err="1" smtClean="0"/>
              <a:t>Nagorno-Karabagh</a:t>
            </a:r>
            <a:endParaRPr lang="en-US" dirty="0"/>
          </a:p>
        </p:txBody>
      </p:sp>
      <p:sp>
        <p:nvSpPr>
          <p:cNvPr id="3" name="Content Placeholder 2"/>
          <p:cNvSpPr>
            <a:spLocks noGrp="1"/>
          </p:cNvSpPr>
          <p:nvPr>
            <p:ph idx="1"/>
          </p:nvPr>
        </p:nvSpPr>
        <p:spPr>
          <a:xfrm>
            <a:off x="381000" y="3886200"/>
            <a:ext cx="8229600" cy="2590800"/>
          </a:xfrm>
        </p:spPr>
        <p:txBody>
          <a:bodyPr/>
          <a:lstStyle/>
          <a:p>
            <a:pPr>
              <a:buNone/>
            </a:pPr>
            <a:r>
              <a:rPr lang="en-US" dirty="0" smtClean="0"/>
              <a:t>During the war 1988-1994 Azerbaijan had up to 1 </a:t>
            </a:r>
            <a:r>
              <a:rPr lang="en-US" dirty="0" err="1" smtClean="0"/>
              <a:t>mln</a:t>
            </a:r>
            <a:r>
              <a:rPr lang="en-US" dirty="0" smtClean="0"/>
              <a:t>. refugees from Nagorno </a:t>
            </a:r>
            <a:r>
              <a:rPr lang="en-US" dirty="0" err="1" smtClean="0"/>
              <a:t>Karabakh</a:t>
            </a:r>
            <a:r>
              <a:rPr lang="en-US" dirty="0" smtClean="0"/>
              <a:t>. Our government pay for their higher education without any conditions as they have financial difficulties.</a:t>
            </a:r>
          </a:p>
        </p:txBody>
      </p:sp>
      <p:pic>
        <p:nvPicPr>
          <p:cNvPr id="5" name="Picture 4" descr="09.jpg"/>
          <p:cNvPicPr>
            <a:picLocks noChangeAspect="1"/>
          </p:cNvPicPr>
          <p:nvPr/>
        </p:nvPicPr>
        <p:blipFill>
          <a:blip r:embed="rId2" cstate="print"/>
          <a:stretch>
            <a:fillRect/>
          </a:stretch>
        </p:blipFill>
        <p:spPr>
          <a:xfrm>
            <a:off x="2971800" y="1524000"/>
            <a:ext cx="3048000" cy="2324100"/>
          </a:xfrm>
          <a:prstGeom prst="rect">
            <a:avLst/>
          </a:prstGeom>
        </p:spPr>
      </p:pic>
    </p:spTree>
  </p:cSld>
  <p:clrMapOvr>
    <a:masterClrMapping/>
  </p:clrMapOvr>
  <p:transition spd="slow" advTm="15000">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C00000"/>
                </a:solidFill>
              </a:rPr>
              <a:t>3. You are a son/daughter of the National Hero of Azerbaijan</a:t>
            </a:r>
            <a:endParaRPr lang="en-US" dirty="0">
              <a:solidFill>
                <a:srgbClr val="C00000"/>
              </a:solidFill>
            </a:endParaRPr>
          </a:p>
        </p:txBody>
      </p:sp>
      <p:sp>
        <p:nvSpPr>
          <p:cNvPr id="3" name="Content Placeholder 2"/>
          <p:cNvSpPr>
            <a:spLocks noGrp="1"/>
          </p:cNvSpPr>
          <p:nvPr>
            <p:ph idx="1"/>
          </p:nvPr>
        </p:nvSpPr>
        <p:spPr/>
        <p:txBody>
          <a:bodyPr/>
          <a:lstStyle/>
          <a:p>
            <a:pPr>
              <a:buNone/>
            </a:pPr>
            <a:r>
              <a:rPr lang="en-US" dirty="0" smtClean="0"/>
              <a:t>National Hero of Azerbaijan is the highest national title in the Republic of Azerbaijan. The law on the title has been in effect since December 25, 1995. The title is awarded for outstanding services of national importance to Azerbaijan in defense and strengthening of the state system and creation of important national values.</a:t>
            </a:r>
            <a:endParaRPr lang="en-US" dirty="0"/>
          </a:p>
        </p:txBody>
      </p:sp>
    </p:spTree>
  </p:cSld>
  <p:clrMapOvr>
    <a:masterClrMapping/>
  </p:clrMapOvr>
  <p:transition advTm="21000">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4.You have gained more than 650pts in the admission exam</a:t>
            </a:r>
            <a:endParaRPr lang="en-US" dirty="0">
              <a:solidFill>
                <a:srgbClr val="FF0000"/>
              </a:solidFill>
            </a:endParaRPr>
          </a:p>
        </p:txBody>
      </p:sp>
      <p:sp>
        <p:nvSpPr>
          <p:cNvPr id="3" name="Content Placeholder 2"/>
          <p:cNvSpPr>
            <a:spLocks noGrp="1"/>
          </p:cNvSpPr>
          <p:nvPr>
            <p:ph idx="1"/>
          </p:nvPr>
        </p:nvSpPr>
        <p:spPr/>
        <p:txBody>
          <a:bodyPr/>
          <a:lstStyle/>
          <a:p>
            <a:pPr>
              <a:buNone/>
            </a:pPr>
            <a:r>
              <a:rPr lang="en-US" dirty="0" smtClean="0"/>
              <a:t>The maximum point in the SAE is 700 and when you get more than 650 you probably will get President Scholarship and by this way you also have a chance to study in one of the famous universities in Europe, USA, Japan, </a:t>
            </a:r>
            <a:r>
              <a:rPr lang="en-US" dirty="0" err="1" smtClean="0"/>
              <a:t>S.Korea</a:t>
            </a:r>
            <a:r>
              <a:rPr lang="en-US" dirty="0" smtClean="0"/>
              <a:t> and Australia.</a:t>
            </a:r>
            <a:endParaRPr lang="en-US" dirty="0"/>
          </a:p>
        </p:txBody>
      </p:sp>
    </p:spTree>
  </p:cSld>
  <p:clrMapOvr>
    <a:masterClrMapping/>
  </p:clrMapOvr>
  <p:transition advTm="25000">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rgbClr val="FF0000"/>
                </a:solidFill>
              </a:rPr>
              <a:t>5You are getting II Bachelor/Mater degree</a:t>
            </a:r>
            <a:br>
              <a:rPr lang="en-US" dirty="0" smtClean="0">
                <a:solidFill>
                  <a:srgbClr val="FF0000"/>
                </a:solidFill>
              </a:rPr>
            </a:br>
            <a:endParaRPr lang="en-US" dirty="0">
              <a:solidFill>
                <a:srgbClr val="FF0000"/>
              </a:solidFill>
            </a:endParaRPr>
          </a:p>
        </p:txBody>
      </p:sp>
      <p:sp>
        <p:nvSpPr>
          <p:cNvPr id="3" name="Content Placeholder 2"/>
          <p:cNvSpPr>
            <a:spLocks noGrp="1"/>
          </p:cNvSpPr>
          <p:nvPr>
            <p:ph idx="1"/>
          </p:nvPr>
        </p:nvSpPr>
        <p:spPr/>
        <p:txBody>
          <a:bodyPr/>
          <a:lstStyle/>
          <a:p>
            <a:pPr>
              <a:buNone/>
            </a:pPr>
            <a:endParaRPr lang="en-US" dirty="0" smtClean="0"/>
          </a:p>
          <a:p>
            <a:pPr>
              <a:buNone/>
            </a:pPr>
            <a:r>
              <a:rPr lang="en-US" dirty="0" smtClean="0"/>
              <a:t>According to the rule about education of the Republic of Azerbaijan “government pays only one time for every degree of study, second education must be paid by the student” </a:t>
            </a:r>
            <a:endParaRPr lang="en-US" dirty="0"/>
          </a:p>
        </p:txBody>
      </p:sp>
    </p:spTree>
  </p:cSld>
  <p:clrMapOvr>
    <a:masterClrMapping/>
  </p:clrMapOvr>
  <p:transition advTm="21000">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6.Priority directions speciality	</a:t>
            </a:r>
            <a:endParaRPr lang="en-US" dirty="0">
              <a:solidFill>
                <a:srgbClr val="FF0000"/>
              </a:solidFill>
            </a:endParaRPr>
          </a:p>
        </p:txBody>
      </p:sp>
      <p:sp>
        <p:nvSpPr>
          <p:cNvPr id="3" name="Content Placeholder 2"/>
          <p:cNvSpPr>
            <a:spLocks noGrp="1"/>
          </p:cNvSpPr>
          <p:nvPr>
            <p:ph idx="1"/>
          </p:nvPr>
        </p:nvSpPr>
        <p:spPr>
          <a:xfrm>
            <a:off x="457200" y="1219200"/>
            <a:ext cx="8229600" cy="4906963"/>
          </a:xfrm>
        </p:spPr>
        <p:txBody>
          <a:bodyPr>
            <a:normAutofit/>
          </a:bodyPr>
          <a:lstStyle/>
          <a:p>
            <a:pPr>
              <a:buNone/>
            </a:pPr>
            <a:r>
              <a:rPr lang="en-US" dirty="0" smtClean="0"/>
              <a:t>Azerbaijan Republic had listed some priority directions speciality which includes engineering, medicine, tutorial. Azerbaijan needs this kind of specialist in order to construct strong and stable economy and policy thus, we have some discounts toward this applicants.</a:t>
            </a:r>
          </a:p>
          <a:p>
            <a:pPr>
              <a:buNone/>
            </a:pPr>
            <a:r>
              <a:rPr lang="en-US" dirty="0" smtClean="0"/>
              <a:t>     </a:t>
            </a:r>
            <a:endParaRPr lang="en-US" dirty="0"/>
          </a:p>
        </p:txBody>
      </p:sp>
      <p:pic>
        <p:nvPicPr>
          <p:cNvPr id="4" name="Picture 3" descr="generalInfo_01_3.jpg"/>
          <p:cNvPicPr>
            <a:picLocks noChangeAspect="1"/>
          </p:cNvPicPr>
          <p:nvPr/>
        </p:nvPicPr>
        <p:blipFill>
          <a:blip r:embed="rId2" cstate="print"/>
          <a:stretch>
            <a:fillRect/>
          </a:stretch>
        </p:blipFill>
        <p:spPr>
          <a:xfrm>
            <a:off x="6248400" y="4572000"/>
            <a:ext cx="1971675" cy="1590675"/>
          </a:xfrm>
          <a:prstGeom prst="rect">
            <a:avLst/>
          </a:prstGeom>
        </p:spPr>
      </p:pic>
      <p:pic>
        <p:nvPicPr>
          <p:cNvPr id="5" name="Picture 4" descr="generalInfo_01_1.jpg"/>
          <p:cNvPicPr>
            <a:picLocks noChangeAspect="1"/>
          </p:cNvPicPr>
          <p:nvPr/>
        </p:nvPicPr>
        <p:blipFill>
          <a:blip r:embed="rId3" cstate="print"/>
          <a:stretch>
            <a:fillRect/>
          </a:stretch>
        </p:blipFill>
        <p:spPr>
          <a:xfrm>
            <a:off x="685800" y="4724400"/>
            <a:ext cx="2924175" cy="1352550"/>
          </a:xfrm>
          <a:prstGeom prst="rect">
            <a:avLst/>
          </a:prstGeom>
        </p:spPr>
      </p:pic>
      <p:pic>
        <p:nvPicPr>
          <p:cNvPr id="6" name="Picture 5" descr="icon34.jpg"/>
          <p:cNvPicPr>
            <a:picLocks noChangeAspect="1"/>
          </p:cNvPicPr>
          <p:nvPr/>
        </p:nvPicPr>
        <p:blipFill>
          <a:blip r:embed="rId4" cstate="print"/>
          <a:stretch>
            <a:fillRect/>
          </a:stretch>
        </p:blipFill>
        <p:spPr>
          <a:xfrm>
            <a:off x="3886200" y="4648200"/>
            <a:ext cx="1810512" cy="1828800"/>
          </a:xfrm>
          <a:prstGeom prst="rect">
            <a:avLst/>
          </a:prstGeom>
        </p:spPr>
      </p:pic>
    </p:spTree>
  </p:cSld>
  <p:clrMapOvr>
    <a:masterClrMapping/>
  </p:clrMapOvr>
  <p:transition advTm="28000">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744</Words>
  <Application>Microsoft Office PowerPoint</Application>
  <PresentationFormat>On-screen Show (4:3)</PresentationFormat>
  <Paragraphs>136</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Higher Education  in Azerbaijan</vt:lpstr>
      <vt:lpstr>Briefly about situation</vt:lpstr>
      <vt:lpstr>Conditions </vt:lpstr>
      <vt:lpstr>1. You have won in the competition during the State Admission Examination</vt:lpstr>
      <vt:lpstr>2.You are a refugee from the Nagorno-Karabagh</vt:lpstr>
      <vt:lpstr>3. You are a son/daughter of the National Hero of Azerbaijan</vt:lpstr>
      <vt:lpstr>4.You have gained more than 650pts in the admission exam</vt:lpstr>
      <vt:lpstr> 5You are getting II Bachelor/Mater degree </vt:lpstr>
      <vt:lpstr>6.Priority directions speciality </vt:lpstr>
      <vt:lpstr>7. You are applying for the State University</vt:lpstr>
      <vt:lpstr>8. You are applying to the private universities</vt:lpstr>
      <vt:lpstr>Condition have been presented</vt:lpstr>
      <vt:lpstr>Actions</vt:lpstr>
      <vt:lpstr>Decision Table</vt:lpstr>
      <vt:lpstr>References</vt:lpstr>
    </vt:vector>
  </TitlesOfParts>
  <Company>TURBO A.Ş.</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Higher Education in Azerbaijan</dc:title>
  <dc:creator>Dagi</dc:creator>
  <cp:lastModifiedBy>Dagi</cp:lastModifiedBy>
  <cp:revision>38</cp:revision>
  <dcterms:created xsi:type="dcterms:W3CDTF">2009-10-03T19:35:37Z</dcterms:created>
  <dcterms:modified xsi:type="dcterms:W3CDTF">2009-10-04T20:28:02Z</dcterms:modified>
</cp:coreProperties>
</file>